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80" r:id="rId4"/>
    <p:sldId id="260" r:id="rId5"/>
    <p:sldId id="267" r:id="rId6"/>
    <p:sldId id="261" r:id="rId7"/>
    <p:sldId id="279" r:id="rId8"/>
    <p:sldId id="275" r:id="rId9"/>
    <p:sldId id="266" r:id="rId10"/>
    <p:sldId id="264" r:id="rId11"/>
    <p:sldId id="263" r:id="rId12"/>
    <p:sldId id="262" r:id="rId13"/>
    <p:sldId id="259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81" r:id="rId24"/>
    <p:sldId id="277" r:id="rId25"/>
    <p:sldId id="276" r:id="rId26"/>
    <p:sldId id="282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buntu" panose="020B0504030602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1VffK6vi3ajB7kjch5MhSU7Q8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97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82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1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62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65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87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42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136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59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266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69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25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48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30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81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85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46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09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37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36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28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524000" y="1096485"/>
            <a:ext cx="9144000" cy="233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330354" y="273269"/>
            <a:ext cx="9115574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218210" y="1089026"/>
            <a:ext cx="11565803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ergleich">
  <p:cSld name="3_Vergleich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97439" y="856118"/>
            <a:ext cx="11686574" cy="47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2"/>
          </p:nvPr>
        </p:nvSpPr>
        <p:spPr>
          <a:xfrm>
            <a:off x="209585" y="1350075"/>
            <a:ext cx="11376026" cy="495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39135" y="273269"/>
            <a:ext cx="9089541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330353" y="273269"/>
            <a:ext cx="9365737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200960" y="1089025"/>
            <a:ext cx="5688012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5897597" y="1089025"/>
            <a:ext cx="5688011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97440" y="1089025"/>
            <a:ext cx="5688012" cy="47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2"/>
          </p:nvPr>
        </p:nvSpPr>
        <p:spPr>
          <a:xfrm>
            <a:off x="209589" y="1598680"/>
            <a:ext cx="5688012" cy="471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3"/>
          </p:nvPr>
        </p:nvSpPr>
        <p:spPr>
          <a:xfrm>
            <a:off x="5785451" y="1095400"/>
            <a:ext cx="5688013" cy="50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4"/>
          </p:nvPr>
        </p:nvSpPr>
        <p:spPr>
          <a:xfrm>
            <a:off x="5897601" y="1598680"/>
            <a:ext cx="5688013" cy="469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30353" y="273269"/>
            <a:ext cx="9365737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gleich">
  <p:cSld name="1_Vergleich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330354" y="273269"/>
            <a:ext cx="9115574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330353" y="273269"/>
            <a:ext cx="9387431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269971" y="1095555"/>
            <a:ext cx="11514041" cy="521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17785" y="267038"/>
            <a:ext cx="2114909" cy="5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B439BD-2065-9068-AE88-96E9416C3A71}"/>
              </a:ext>
            </a:extLst>
          </p:cNvPr>
          <p:cNvSpPr txBox="1"/>
          <p:nvPr userDrawn="1"/>
        </p:nvSpPr>
        <p:spPr>
          <a:xfrm>
            <a:off x="330354" y="6561138"/>
            <a:ext cx="2602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Copyright © braintool software GmbH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7027DA-250B-F1DC-710B-443963135265}"/>
              </a:ext>
            </a:extLst>
          </p:cNvPr>
          <p:cNvSpPr txBox="1"/>
          <p:nvPr userDrawn="1"/>
        </p:nvSpPr>
        <p:spPr>
          <a:xfrm>
            <a:off x="10110154" y="6584731"/>
            <a:ext cx="176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/>
              <a:t>www.braintool.com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595" userDrawn="1">
          <p15:clr>
            <a:srgbClr val="F26B43"/>
          </p15:clr>
        </p15:guide>
        <p15:guide id="10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1524000" y="21476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Ubuntu"/>
              <a:buNone/>
            </a:pPr>
            <a:r>
              <a:rPr lang="de-DE" sz="7200" dirty="0"/>
              <a:t>A-Plan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524000" y="45349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DE" sz="3200" dirty="0"/>
              <a:t>Präsentation</a:t>
            </a:r>
            <a:endParaRPr dirty="0"/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836" y="1136080"/>
            <a:ext cx="2318327" cy="231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Übersicht der An- und Abwesenheiten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E2D956-1960-11FB-EAE2-293E877BE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" t="39241" r="2277" b="26767"/>
          <a:stretch/>
        </p:blipFill>
        <p:spPr>
          <a:xfrm>
            <a:off x="404984" y="1104219"/>
            <a:ext cx="11379029" cy="23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Kostenplanung im Griff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E427373-1673-E286-D06D-9BEA033B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4"/>
            <a:ext cx="9813244" cy="55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3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Mengenplanung in der Produktionsplanung</a:t>
            </a:r>
          </a:p>
        </p:txBody>
      </p:sp>
      <p:pic>
        <p:nvPicPr>
          <p:cNvPr id="4" name="Grafik 3" descr="Ein Bild, das Text, drinnen, Screenshot enthält.">
            <a:extLst>
              <a:ext uri="{FF2B5EF4-FFF2-40B4-BE49-F238E27FC236}">
                <a16:creationId xmlns:a16="http://schemas.microsoft.com/office/drawing/2014/main" id="{E15F9FA8-50CE-57FA-B3EF-B740A1CA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3"/>
            <a:ext cx="9982200" cy="56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314563" y="273269"/>
            <a:ext cx="9392855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Multiprojekt- und Multiuser-Planung</a:t>
            </a:r>
            <a:endParaRPr dirty="0"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334517" y="1110306"/>
            <a:ext cx="5669120" cy="528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Projekte werden in einer zentralen Datenbank gespeichert.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Alle User haben in Echtzeit Zugriff </a:t>
            </a:r>
            <a:br>
              <a:rPr lang="de-DE" sz="2000" dirty="0"/>
            </a:br>
            <a:r>
              <a:rPr lang="de-DE" sz="2000" dirty="0"/>
              <a:t>auf die aktuellen Planungsdaten.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Änderungen werden automatisch auf alle Rechner übertragen, auf denen </a:t>
            </a:r>
            <a:br>
              <a:rPr lang="de-DE" sz="2000" dirty="0"/>
            </a:br>
            <a:r>
              <a:rPr lang="de-DE" sz="2000" dirty="0"/>
              <a:t>A-Plan geöffnet ist.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Außer bei der SQL-Version, die einen MS SQL-Server benötigt, ist keine Installation auf dem Server erforderlich.</a:t>
            </a:r>
            <a:endParaRPr sz="2000" dirty="0"/>
          </a:p>
        </p:txBody>
      </p:sp>
      <p:pic>
        <p:nvPicPr>
          <p:cNvPr id="61" name="Google Shape;61;p4" descr="Ein Bild, das Text, Wand, verschieden, Raum enthält.&#10;&#10;Automatisch generierte Beschreibu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63855" y="1110306"/>
            <a:ext cx="5181600" cy="43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Organisation der Daten: Zugriffsberechtigungen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71AD88-A18A-8178-7C27-24CEA795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4"/>
            <a:ext cx="9837020" cy="55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Vorgangstabelle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FBF42D-E961-9D35-01EE-638416DF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2"/>
            <a:ext cx="9793110" cy="550862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C1978A4-F06A-4C00-6578-FC3DD0F05DD6}"/>
              </a:ext>
            </a:extLst>
          </p:cNvPr>
          <p:cNvCxnSpPr>
            <a:cxnSpLocks/>
          </p:cNvCxnSpPr>
          <p:nvPr/>
        </p:nvCxnSpPr>
        <p:spPr>
          <a:xfrm flipV="1">
            <a:off x="2790825" y="2261937"/>
            <a:ext cx="250758" cy="1081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AutoShape 8">
            <a:extLst>
              <a:ext uri="{FF2B5EF4-FFF2-40B4-BE49-F238E27FC236}">
                <a16:creationId xmlns:a16="http://schemas.microsoft.com/office/drawing/2014/main" id="{1B9E0809-8C11-BE3D-E286-CEE28F46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462" y="1166768"/>
            <a:ext cx="3332162" cy="600164"/>
          </a:xfrm>
          <a:prstGeom prst="wedgeRectCallout">
            <a:avLst>
              <a:gd name="adj1" fmla="val -64488"/>
              <a:gd name="adj2" fmla="val 10852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Vorgangstabelle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Informationen zu den Projekten/Vorgängen können in bis zu 100 verschiedenen Spalten dargestellt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1407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86044BFC-56BB-F96B-E7B3-E220A595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188"/>
            <a:ext cx="9812337" cy="5516746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Ampel, Status, Termin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FD8EF165-E13B-EE07-B0EB-6F0A560F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523" y="4176030"/>
            <a:ext cx="1393225" cy="261610"/>
          </a:xfrm>
          <a:prstGeom prst="wedgeRectCallout">
            <a:avLst>
              <a:gd name="adj1" fmla="val -70430"/>
              <a:gd name="adj2" fmla="val -23087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Status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liefert Details.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AA955FB2-F1A8-954A-6BAA-6BA94776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957" y="1125724"/>
            <a:ext cx="2222817" cy="430887"/>
          </a:xfrm>
          <a:prstGeom prst="wedgeRectCallout">
            <a:avLst>
              <a:gd name="adj1" fmla="val -74323"/>
              <a:gd name="adj2" fmla="val 636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Die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Statusauswahl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erlaubt die Anzeige bestimmter Vorgänge.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5BFB5A5-D384-DA3E-C752-FDC16434C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698" y="2831458"/>
            <a:ext cx="1562783" cy="261610"/>
          </a:xfrm>
          <a:prstGeom prst="wedgeRectCallout">
            <a:avLst>
              <a:gd name="adj1" fmla="val -101857"/>
              <a:gd name="adj2" fmla="val -1573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Termin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zeigt Fälligkeit.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F4EA536-6641-4823-3C27-20C24281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176030"/>
            <a:ext cx="2373312" cy="261610"/>
          </a:xfrm>
          <a:prstGeom prst="wedgeRectCallout">
            <a:avLst>
              <a:gd name="adj1" fmla="val 51598"/>
              <a:gd name="adj2" fmla="val -2349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Ampel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für einen schnellen Überblick.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9D44D99-C943-538E-CC75-6304B542695A}"/>
              </a:ext>
            </a:extLst>
          </p:cNvPr>
          <p:cNvSpPr/>
          <p:nvPr/>
        </p:nvSpPr>
        <p:spPr>
          <a:xfrm>
            <a:off x="2686051" y="1314449"/>
            <a:ext cx="2038350" cy="6935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71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innen, Screenshot enthält.">
            <a:extLst>
              <a:ext uri="{FF2B5EF4-FFF2-40B4-BE49-F238E27FC236}">
                <a16:creationId xmlns:a16="http://schemas.microsoft.com/office/drawing/2014/main" id="{B16AAE75-9AB8-2D65-1C58-C857755C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4"/>
            <a:ext cx="9831387" cy="5527456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Ebenen öffnen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B20B85E-CE75-ED1D-B464-8250DECDB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98" y="1927681"/>
            <a:ext cx="1912253" cy="430887"/>
          </a:xfrm>
          <a:prstGeom prst="wedgeRectCallout">
            <a:avLst>
              <a:gd name="adj1" fmla="val -125908"/>
              <a:gd name="adj2" fmla="val 11742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Vorgänge mit Unterpunkten können geöffnet ...</a:t>
            </a:r>
          </a:p>
        </p:txBody>
      </p:sp>
    </p:spTree>
    <p:extLst>
      <p:ext uri="{BB962C8B-B14F-4D97-AF65-F5344CB8AC3E}">
        <p14:creationId xmlns:p14="http://schemas.microsoft.com/office/powerpoint/2010/main" val="174700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67738BF-FC95-1046-4967-4D5AD628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9" y="943717"/>
            <a:ext cx="9812336" cy="5516745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Ebenen schließen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748A4DC-06D3-27F8-BB95-B627300F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752" y="1976991"/>
            <a:ext cx="1676036" cy="261610"/>
          </a:xfrm>
          <a:prstGeom prst="wedgeRectCallout">
            <a:avLst>
              <a:gd name="adj1" fmla="val -147874"/>
              <a:gd name="adj2" fmla="val 2123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… oder geschlossen sein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BC35F5F-C1B7-ACEE-4D87-B8EA23DD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752" y="3060764"/>
            <a:ext cx="2174988" cy="677108"/>
          </a:xfrm>
          <a:prstGeom prst="wedgeRectCallout">
            <a:avLst>
              <a:gd name="adj1" fmla="val -119341"/>
              <a:gd name="adj2" fmla="val -8927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 Klammern: </a:t>
            </a:r>
          </a:p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Anzahl der jeweiligen Unterpunkte auf der nächsten Ebene</a:t>
            </a:r>
          </a:p>
        </p:txBody>
      </p:sp>
    </p:spTree>
    <p:extLst>
      <p:ext uri="{BB962C8B-B14F-4D97-AF65-F5344CB8AC3E}">
        <p14:creationId xmlns:p14="http://schemas.microsoft.com/office/powerpoint/2010/main" val="302347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353BCE-1301-5D7D-8A82-31417940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3"/>
            <a:ext cx="9793110" cy="5508625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Ganttdiagramm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DE79C04-8709-F3EB-4DDE-EC96D22D4ABB}"/>
              </a:ext>
            </a:extLst>
          </p:cNvPr>
          <p:cNvSpPr/>
          <p:nvPr/>
        </p:nvSpPr>
        <p:spPr>
          <a:xfrm>
            <a:off x="3648075" y="1847850"/>
            <a:ext cx="6448425" cy="426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E6005BC-4AF5-9231-4F98-011E17D5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456" y="944563"/>
            <a:ext cx="2971800" cy="600164"/>
          </a:xfrm>
          <a:prstGeom prst="wedgeRectCallout">
            <a:avLst>
              <a:gd name="adj1" fmla="val -51727"/>
              <a:gd name="adj2" fmla="val 1002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Das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Ganttdiagramm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(Querkalender) stellt den zeitlichen Ablauf der Projekte in Form von Zeitbalken dar.</a:t>
            </a:r>
          </a:p>
        </p:txBody>
      </p:sp>
    </p:spTree>
    <p:extLst>
      <p:ext uri="{BB962C8B-B14F-4D97-AF65-F5344CB8AC3E}">
        <p14:creationId xmlns:p14="http://schemas.microsoft.com/office/powerpoint/2010/main" val="340763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332208" y="280488"/>
            <a:ext cx="9384447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Was ist A-Plan?</a:t>
            </a:r>
            <a:endParaRPr dirty="0"/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1"/>
          </p:nvPr>
        </p:nvSpPr>
        <p:spPr>
          <a:xfrm>
            <a:off x="332206" y="1099482"/>
            <a:ext cx="8002901" cy="520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dirty="0"/>
              <a:t>A-Plan</a:t>
            </a:r>
            <a:r>
              <a:rPr lang="de-DE" sz="2000" dirty="0"/>
              <a:t> ist ein </a:t>
            </a:r>
            <a:r>
              <a:rPr lang="de-DE" sz="2000" b="1" dirty="0"/>
              <a:t>leicht zu erlernendes </a:t>
            </a:r>
            <a:r>
              <a:rPr lang="de-DE" sz="2000" dirty="0"/>
              <a:t>Planungs- und Steuerungsprogramm, das sich aufgrund seiner Flexibilität für eine Vielzahl unterschiedlichster Einsatzfälle verwenden lässt.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dirty="0"/>
              <a:t>A-Plan</a:t>
            </a:r>
            <a:r>
              <a:rPr lang="de-DE" sz="2000" dirty="0"/>
              <a:t> ist eine </a:t>
            </a:r>
            <a:r>
              <a:rPr lang="de-DE" sz="2000" b="1" dirty="0"/>
              <a:t>preiswerte Alternative </a:t>
            </a:r>
            <a:r>
              <a:rPr lang="de-DE" sz="2000" dirty="0"/>
              <a:t>für konventionelle Projektmanagement-Programme, die für viele Anwendungsfälle zu komplex und zu schwierig zu bedienen sind.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dirty="0"/>
              <a:t>A-Plan </a:t>
            </a:r>
            <a:r>
              <a:rPr lang="de-DE" sz="2000" dirty="0"/>
              <a:t>ist vor allem für die Projektplanung und -steuerung, </a:t>
            </a:r>
            <a:br>
              <a:rPr lang="de-DE" sz="2000" dirty="0"/>
            </a:br>
            <a:r>
              <a:rPr lang="de-DE" sz="2000" dirty="0"/>
              <a:t>die Ressourcen- und Kapazitätsplanung und die Terminplanung geeignet. Aber auch folgende Aufgabenfelder werden abgedeckt: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Kostenplanung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Aufgabenverwaltung 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Belegungspläne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dirty="0"/>
              <a:t>Urlaubspläne  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dirty="0"/>
              <a:t>A-Plan</a:t>
            </a:r>
            <a:r>
              <a:rPr lang="de-DE" sz="2000" dirty="0"/>
              <a:t> ist </a:t>
            </a:r>
            <a:r>
              <a:rPr lang="de-DE" sz="2000" b="1" dirty="0"/>
              <a:t>Multi-Projekt-</a:t>
            </a:r>
            <a:r>
              <a:rPr lang="de-DE" sz="2000" dirty="0"/>
              <a:t> und </a:t>
            </a:r>
            <a:r>
              <a:rPr lang="de-DE" sz="2000" b="1" dirty="0"/>
              <a:t>Multi-User-fähig</a:t>
            </a:r>
            <a:r>
              <a:rPr lang="de-DE" sz="2000" dirty="0"/>
              <a:t>.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dirty="0"/>
              <a:t>A-Plan</a:t>
            </a:r>
            <a:r>
              <a:rPr lang="de-DE" sz="2000" dirty="0"/>
              <a:t> wurde inzwischen über </a:t>
            </a:r>
            <a:r>
              <a:rPr lang="de-DE" sz="2000" b="1" dirty="0">
                <a:solidFill>
                  <a:schemeClr val="tx1"/>
                </a:solidFill>
              </a:rPr>
              <a:t>150.000mal </a:t>
            </a:r>
            <a:r>
              <a:rPr lang="de-DE" sz="2000" b="1" dirty="0"/>
              <a:t>lizenziert</a:t>
            </a:r>
            <a:r>
              <a:rPr lang="de-DE" sz="2000" dirty="0"/>
              <a:t>.</a:t>
            </a:r>
            <a:endParaRPr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C3BEE7-2F2B-19D6-828E-DD785E2B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87" y="1225337"/>
            <a:ext cx="4797392" cy="47973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">
            <a:extLst>
              <a:ext uri="{FF2B5EF4-FFF2-40B4-BE49-F238E27FC236}">
                <a16:creationId xmlns:a16="http://schemas.microsoft.com/office/drawing/2014/main" id="{59C12C65-C92F-6702-96EE-59969242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0" y="944563"/>
            <a:ext cx="9810510" cy="5515718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Auflösung Ganttdiagramm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8324F778-5AE7-FA3A-0067-8EF89CF0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023" y="2128793"/>
            <a:ext cx="2189303" cy="600164"/>
          </a:xfrm>
          <a:prstGeom prst="wedgeRectCallout">
            <a:avLst>
              <a:gd name="adj1" fmla="val 81297"/>
              <a:gd name="adj2" fmla="val -90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Das Ganttdiagramm kann in 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14 verschiedenen Auflösungen 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angezeigt werden.</a:t>
            </a:r>
          </a:p>
        </p:txBody>
      </p:sp>
    </p:spTree>
    <p:extLst>
      <p:ext uri="{BB962C8B-B14F-4D97-AF65-F5344CB8AC3E}">
        <p14:creationId xmlns:p14="http://schemas.microsoft.com/office/powerpoint/2010/main" val="237510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">
            <a:extLst>
              <a:ext uri="{FF2B5EF4-FFF2-40B4-BE49-F238E27FC236}">
                <a16:creationId xmlns:a16="http://schemas.microsoft.com/office/drawing/2014/main" id="{DA5736F5-0F67-51F6-DF38-E7A9906B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3"/>
            <a:ext cx="9797894" cy="5508625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Darstellung: Auflösung Ganttdiagramm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8324F778-5AE7-FA3A-0067-8EF89CF0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023" y="2128793"/>
            <a:ext cx="2189303" cy="600164"/>
          </a:xfrm>
          <a:prstGeom prst="wedgeRectCallout">
            <a:avLst>
              <a:gd name="adj1" fmla="val 76946"/>
              <a:gd name="adj2" fmla="val -963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Das Ganttdiagramm kann in 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14 verschiedenen Auflösungen 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angezeigt werden.</a:t>
            </a:r>
          </a:p>
        </p:txBody>
      </p:sp>
    </p:spTree>
    <p:extLst>
      <p:ext uri="{BB962C8B-B14F-4D97-AF65-F5344CB8AC3E}">
        <p14:creationId xmlns:p14="http://schemas.microsoft.com/office/powerpoint/2010/main" val="242524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6BEFE235-C074-0FEC-5586-E38D7C80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3"/>
            <a:ext cx="9540945" cy="5364162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Öffnen der Ressourcenansicht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604AA5-1AF6-533B-7DDE-EEF0FBEE4334}"/>
              </a:ext>
            </a:extLst>
          </p:cNvPr>
          <p:cNvSpPr/>
          <p:nvPr/>
        </p:nvSpPr>
        <p:spPr>
          <a:xfrm>
            <a:off x="407988" y="3988985"/>
            <a:ext cx="9431337" cy="20022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1D8DD37-2F7E-14EE-3D77-4E74B42D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727375"/>
            <a:ext cx="3545877" cy="261610"/>
          </a:xfrm>
          <a:prstGeom prst="wedgeRectCallout">
            <a:avLst>
              <a:gd name="adj1" fmla="val 117661"/>
              <a:gd name="adj2" fmla="val -920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Anzeige der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Ressourcen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in der unteren Hälfte von A-Plan</a:t>
            </a:r>
          </a:p>
        </p:txBody>
      </p:sp>
    </p:spTree>
    <p:extLst>
      <p:ext uri="{BB962C8B-B14F-4D97-AF65-F5344CB8AC3E}">
        <p14:creationId xmlns:p14="http://schemas.microsoft.com/office/powerpoint/2010/main" val="69821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16342-5C9E-7472-DE72-44962D2BF5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BBC41-2B8E-9C51-6EE0-3ECDF55B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Reports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98013BD-19BC-D28F-B777-41D54CE9B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24608"/>
          <a:stretch/>
        </p:blipFill>
        <p:spPr bwMode="auto">
          <a:xfrm>
            <a:off x="407988" y="944563"/>
            <a:ext cx="10042514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id="{D7DB6654-4C64-B42C-F50F-EA9D9E314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905" y="1296223"/>
            <a:ext cx="3061907" cy="430887"/>
          </a:xfrm>
          <a:prstGeom prst="wedgeRectCallout">
            <a:avLst>
              <a:gd name="adj1" fmla="val -47670"/>
              <a:gd name="adj2" fmla="val 1673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Reports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können im MS-Excel-Format erzeugt werden und sind beliebig anpassbar.</a:t>
            </a:r>
          </a:p>
        </p:txBody>
      </p:sp>
    </p:spTree>
    <p:extLst>
      <p:ext uri="{BB962C8B-B14F-4D97-AF65-F5344CB8AC3E}">
        <p14:creationId xmlns:p14="http://schemas.microsoft.com/office/powerpoint/2010/main" val="151365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Add-On </a:t>
            </a:r>
            <a:r>
              <a:rPr lang="de-DE" dirty="0" err="1"/>
              <a:t>WebViewer</a:t>
            </a:r>
            <a:r>
              <a:rPr lang="de-DE" dirty="0"/>
              <a:t> - Internet-Browser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D306D8-FD1B-D731-1191-7056F8F7C2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988" y="958711"/>
            <a:ext cx="7620000" cy="5503958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A8F1DA6A-D6E4-374A-51BC-5240ED885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591" y="1446387"/>
            <a:ext cx="2536391" cy="769441"/>
          </a:xfrm>
          <a:prstGeom prst="wedgeRectCallout">
            <a:avLst>
              <a:gd name="adj1" fmla="val 8771"/>
              <a:gd name="adj2" fmla="val 4113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Für jeden User können unterschiedliche Ansichten erzeugt werden. Die Auswahl erfolgt mittels einer links angeordneten Navigationsleiste.</a:t>
            </a:r>
          </a:p>
        </p:txBody>
      </p:sp>
    </p:spTree>
    <p:extLst>
      <p:ext uri="{BB962C8B-B14F-4D97-AF65-F5344CB8AC3E}">
        <p14:creationId xmlns:p14="http://schemas.microsoft.com/office/powerpoint/2010/main" val="117502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6D49B6F-825A-33B5-1282-AF121DB9F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" t="1918" r="510" b="2446"/>
          <a:stretch/>
        </p:blipFill>
        <p:spPr>
          <a:xfrm>
            <a:off x="421100" y="963613"/>
            <a:ext cx="11074390" cy="5508625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Add-On </a:t>
            </a:r>
            <a:r>
              <a:rPr lang="de-DE" dirty="0" err="1"/>
              <a:t>WebViewer</a:t>
            </a:r>
            <a:r>
              <a:rPr lang="de-DE" dirty="0"/>
              <a:t> - Smartphone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94A94F1-E7AE-AEF3-C182-B4DB2B08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699" y="5108530"/>
            <a:ext cx="4686301" cy="600164"/>
          </a:xfrm>
          <a:prstGeom prst="wedgeRectCallout">
            <a:avLst>
              <a:gd name="adj1" fmla="val 8771"/>
              <a:gd name="adj2" fmla="val 4113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Der optional erhältliche WebViewer versorgt beliebige Personen mit allen erforderlichen und immer aktuellen Projektdaten. Hierfür ist weder eine Installation, noch ein bestimmtes Gerät erforderlich.</a:t>
            </a:r>
          </a:p>
        </p:txBody>
      </p:sp>
    </p:spTree>
    <p:extLst>
      <p:ext uri="{BB962C8B-B14F-4D97-AF65-F5344CB8AC3E}">
        <p14:creationId xmlns:p14="http://schemas.microsoft.com/office/powerpoint/2010/main" val="54715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CBE568-0E07-932C-22CF-F0F34C10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66444"/>
            <a:ext cx="7895818" cy="5486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Add-On Zeiterfassung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94A94F1-E7AE-AEF3-C182-B4DB2B08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838" y="1194876"/>
            <a:ext cx="2549235" cy="938719"/>
          </a:xfrm>
          <a:prstGeom prst="wedgeRectCallout">
            <a:avLst>
              <a:gd name="adj1" fmla="val 8771"/>
              <a:gd name="adj2" fmla="val 4113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Geleistete Stunden und der Erledigungs-umfang können eingegeben oder importiert werden und stehen damit für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Soll-/Ist-Vergleiche 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und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Prognosen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b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132181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2488A-16F5-80A8-6803-3B3C6C5D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20.000 Firmen &amp; Institutionen vertrauen auf A-Plan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9C61A7-61B2-B84F-733F-A40F645C3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A69759C-4850-F168-9B6D-54B9F055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50486"/>
            <a:ext cx="10094020" cy="5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8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Projektplanung im MS-Office Look &amp; </a:t>
            </a:r>
            <a:r>
              <a:rPr lang="de-DE" dirty="0" err="1"/>
              <a:t>Feel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9F26B5-EE26-9E2E-BE41-2329FF62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53518"/>
            <a:ext cx="9776176" cy="54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D5601255-DC71-3AB1-388A-9992A221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57187"/>
            <a:ext cx="9775442" cy="5496002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Organisation der Daten: Gliederung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E00CDA35-9D64-0E3A-596D-98BB2DFE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426" y="1697788"/>
            <a:ext cx="2156518" cy="261610"/>
          </a:xfrm>
          <a:prstGeom prst="wedgeRectCallout">
            <a:avLst>
              <a:gd name="adj1" fmla="val -107461"/>
              <a:gd name="adj2" fmla="val 11099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Gliederung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der Projekte/Vorgänge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4775241-B1C7-9D82-E27C-8865618E27A0}"/>
              </a:ext>
            </a:extLst>
          </p:cNvPr>
          <p:cNvSpPr/>
          <p:nvPr/>
        </p:nvSpPr>
        <p:spPr bwMode="auto">
          <a:xfrm>
            <a:off x="3771113" y="2156987"/>
            <a:ext cx="1653864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Ebene 1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(„Ordner“)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0683FE-554A-9353-C4DD-E1E581E75BA7}"/>
              </a:ext>
            </a:extLst>
          </p:cNvPr>
          <p:cNvSpPr/>
          <p:nvPr/>
        </p:nvSpPr>
        <p:spPr bwMode="auto">
          <a:xfrm>
            <a:off x="3771113" y="2518682"/>
            <a:ext cx="1653864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Ebene 2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(„Projekt“)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1296D01-474C-C39F-4DB0-575D4C359AD6}"/>
              </a:ext>
            </a:extLst>
          </p:cNvPr>
          <p:cNvSpPr/>
          <p:nvPr/>
        </p:nvSpPr>
        <p:spPr bwMode="auto">
          <a:xfrm>
            <a:off x="3771113" y="2885320"/>
            <a:ext cx="1653864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Ebene 3 – n 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(„Vorgang“)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FACA04A-A40C-25C1-B433-F9ADE29C0CBF}"/>
              </a:ext>
            </a:extLst>
          </p:cNvPr>
          <p:cNvCxnSpPr>
            <a:stCxn id="11" idx="1"/>
          </p:cNvCxnSpPr>
          <p:nvPr/>
        </p:nvCxnSpPr>
        <p:spPr>
          <a:xfrm flipH="1">
            <a:off x="2143125" y="2287792"/>
            <a:ext cx="1627988" cy="17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71372E-B310-EADE-09B5-1FA8C3C7115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486025" y="2418597"/>
            <a:ext cx="1285088" cy="230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5DDB676-E183-1B46-C222-DF8A4638F6B7}"/>
              </a:ext>
            </a:extLst>
          </p:cNvPr>
          <p:cNvCxnSpPr>
            <a:cxnSpLocks/>
          </p:cNvCxnSpPr>
          <p:nvPr/>
        </p:nvCxnSpPr>
        <p:spPr>
          <a:xfrm flipH="1" flipV="1">
            <a:off x="1743075" y="2549402"/>
            <a:ext cx="2028038" cy="452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Ressourcen- und Kapazitätsplanung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E7045ED-4873-BBA1-9CBB-2A660EF47038}"/>
              </a:ext>
            </a:extLst>
          </p:cNvPr>
          <p:cNvGrpSpPr/>
          <p:nvPr/>
        </p:nvGrpSpPr>
        <p:grpSpPr>
          <a:xfrm>
            <a:off x="407988" y="959077"/>
            <a:ext cx="9772078" cy="5494111"/>
            <a:chOff x="407988" y="959077"/>
            <a:chExt cx="9772078" cy="549411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F5A0C23-4895-AC0E-5587-034268866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88" y="959077"/>
              <a:ext cx="9772078" cy="549411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2FAD97A-5000-88D5-8278-DBCACE9D2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23" t="58284" r="53198" b="38422"/>
            <a:stretch/>
          </p:blipFill>
          <p:spPr>
            <a:xfrm>
              <a:off x="4145506" y="4110677"/>
              <a:ext cx="427915" cy="180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32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04503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Übersicht: Kapazität &amp; Auslastung von Ressourcen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A1A794B-86DA-FA11-CE3A-94F7A7EDD91B}"/>
              </a:ext>
            </a:extLst>
          </p:cNvPr>
          <p:cNvSpPr/>
          <p:nvPr/>
        </p:nvSpPr>
        <p:spPr bwMode="auto">
          <a:xfrm>
            <a:off x="3940348" y="1180726"/>
            <a:ext cx="212502" cy="13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1800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08000" algn="l"/>
              </a:tabLst>
            </a:pPr>
            <a:endParaRPr kumimoji="0" lang="de-DE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3F77A52-D6ED-55DF-BA6C-CE01698CC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" t="1643"/>
          <a:stretch/>
        </p:blipFill>
        <p:spPr>
          <a:xfrm>
            <a:off x="424876" y="1097602"/>
            <a:ext cx="8794605" cy="47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rinnen, Screenshot enthält.">
            <a:extLst>
              <a:ext uri="{FF2B5EF4-FFF2-40B4-BE49-F238E27FC236}">
                <a16:creationId xmlns:a16="http://schemas.microsoft.com/office/drawing/2014/main" id="{6DCCEB75-57C1-A641-6DD6-9A9F775A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9" y="944563"/>
            <a:ext cx="9821862" cy="5522101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Zugeordnete Vorgänge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74546236-7F9D-618D-3754-6FA88F69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893" y="3924210"/>
            <a:ext cx="1583559" cy="600164"/>
          </a:xfrm>
          <a:prstGeom prst="wedgeRectCallout">
            <a:avLst>
              <a:gd name="adj1" fmla="val -149742"/>
              <a:gd name="adj2" fmla="val 6234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tabLst>
                <a:tab pos="108000" algn="l"/>
              </a:tabLst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Vorgänge, die von der Ressource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Hanna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bearbeitet werden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044D2D7-E446-E1B4-BE69-A1A24CB93C94}"/>
              </a:ext>
            </a:extLst>
          </p:cNvPr>
          <p:cNvSpPr/>
          <p:nvPr/>
        </p:nvSpPr>
        <p:spPr>
          <a:xfrm>
            <a:off x="771525" y="4591050"/>
            <a:ext cx="1514475" cy="971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A721CD-3478-9FD0-42AC-A0B249C2E2DA}"/>
              </a:ext>
            </a:extLst>
          </p:cNvPr>
          <p:cNvSpPr/>
          <p:nvPr/>
        </p:nvSpPr>
        <p:spPr>
          <a:xfrm>
            <a:off x="4343400" y="2819399"/>
            <a:ext cx="657225" cy="2734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7F3ECB2-4DFD-BEF7-83DE-656D9A5C1DD9}"/>
              </a:ext>
            </a:extLst>
          </p:cNvPr>
          <p:cNvSpPr/>
          <p:nvPr/>
        </p:nvSpPr>
        <p:spPr>
          <a:xfrm>
            <a:off x="4348159" y="3324225"/>
            <a:ext cx="657225" cy="130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73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0963FB9F-96C4-92EC-4328-93E289CA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944563"/>
            <a:ext cx="9797894" cy="5508625"/>
          </a:xfrm>
          <a:prstGeom prst="rect">
            <a:avLst/>
          </a:prstGeom>
        </p:spPr>
      </p:pic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313739" y="280488"/>
            <a:ext cx="9402916" cy="56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</a:pPr>
            <a:r>
              <a:rPr lang="de-DE" dirty="0"/>
              <a:t>Organisation der Daten: Multiprojektplanung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2526846-E145-9C91-8B40-E8B0D52A825F}"/>
              </a:ext>
            </a:extLst>
          </p:cNvPr>
          <p:cNvCxnSpPr>
            <a:cxnSpLocks/>
          </p:cNvCxnSpPr>
          <p:nvPr/>
        </p:nvCxnSpPr>
        <p:spPr>
          <a:xfrm flipH="1" flipV="1">
            <a:off x="2114550" y="2293838"/>
            <a:ext cx="3581400" cy="67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3EC8CE3-4960-820C-5980-1C59FBADAA9B}"/>
              </a:ext>
            </a:extLst>
          </p:cNvPr>
          <p:cNvCxnSpPr>
            <a:cxnSpLocks/>
          </p:cNvCxnSpPr>
          <p:nvPr/>
        </p:nvCxnSpPr>
        <p:spPr>
          <a:xfrm flipH="1" flipV="1">
            <a:off x="2475345" y="2655044"/>
            <a:ext cx="3220605" cy="513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B7378CC-EEAA-ACCB-149C-7DC4ED681210}"/>
              </a:ext>
            </a:extLst>
          </p:cNvPr>
          <p:cNvCxnSpPr>
            <a:cxnSpLocks/>
          </p:cNvCxnSpPr>
          <p:nvPr/>
        </p:nvCxnSpPr>
        <p:spPr>
          <a:xfrm flipH="1">
            <a:off x="3676650" y="3616375"/>
            <a:ext cx="2019300" cy="1501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405513AF-F85A-39BF-3D8D-200CECDC4147}"/>
              </a:ext>
            </a:extLst>
          </p:cNvPr>
          <p:cNvSpPr/>
          <p:nvPr/>
        </p:nvSpPr>
        <p:spPr bwMode="auto">
          <a:xfrm>
            <a:off x="5582897" y="2797254"/>
            <a:ext cx="4133758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	Projekte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können durch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Ordner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strukturiert werden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</a:p>
          <a:p>
            <a:pPr defTabSz="1800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	Jeder Ordner 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einer A-Plan-Datenbank kann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unendlich viele 	Projekte 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enthalten. </a:t>
            </a:r>
          </a:p>
          <a:p>
            <a:pPr defTabSz="1800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	Dadurch können auch Projekte, die unterschiedliche Themen 	betreffen, in einer Datenbank geplant werden und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Ressourcen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	können gleichzeitig </a:t>
            </a:r>
            <a:r>
              <a:rPr kumimoji="0"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mehreren Projekten </a:t>
            </a:r>
            <a:r>
              <a:rPr kumimoji="0"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zugeordnet werden.</a:t>
            </a:r>
          </a:p>
        </p:txBody>
      </p:sp>
    </p:spTree>
    <p:extLst>
      <p:ext uri="{BB962C8B-B14F-4D97-AF65-F5344CB8AC3E}">
        <p14:creationId xmlns:p14="http://schemas.microsoft.com/office/powerpoint/2010/main" val="341893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Breitbild</PresentationFormat>
  <Paragraphs>65</Paragraphs>
  <Slides>26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Ubuntu</vt:lpstr>
      <vt:lpstr>Calibri</vt:lpstr>
      <vt:lpstr>Arial</vt:lpstr>
      <vt:lpstr>Office</vt:lpstr>
      <vt:lpstr>A-Plan</vt:lpstr>
      <vt:lpstr>Was ist A-Plan?</vt:lpstr>
      <vt:lpstr>20.000 Firmen &amp; Institutionen vertrauen auf A-Plan</vt:lpstr>
      <vt:lpstr>Projektplanung im MS-Office Look &amp; Feel</vt:lpstr>
      <vt:lpstr>Organisation der Daten: Gliederung</vt:lpstr>
      <vt:lpstr>Ressourcen- und Kapazitätsplanung</vt:lpstr>
      <vt:lpstr>Übersicht: Kapazität &amp; Auslastung von Ressourcen</vt:lpstr>
      <vt:lpstr>Zugeordnete Vorgänge</vt:lpstr>
      <vt:lpstr>Organisation der Daten: Multiprojektplanung</vt:lpstr>
      <vt:lpstr>Übersicht der An- und Abwesenheiten</vt:lpstr>
      <vt:lpstr>Kostenplanung im Griff</vt:lpstr>
      <vt:lpstr>Mengenplanung in der Produktionsplanung</vt:lpstr>
      <vt:lpstr>Multiprojekt- und Multiuser-Planung</vt:lpstr>
      <vt:lpstr>Organisation der Daten: Zugriffsberechtigungen</vt:lpstr>
      <vt:lpstr>Darstellung: Vorgangstabelle</vt:lpstr>
      <vt:lpstr>Darstellung: Ampel, Status, Termin</vt:lpstr>
      <vt:lpstr>Darstellung: Ebenen öffnen</vt:lpstr>
      <vt:lpstr>Darstellung: Ebenen schließen</vt:lpstr>
      <vt:lpstr>Darstellung: Ganttdiagramm</vt:lpstr>
      <vt:lpstr>Darstellung: Auflösung Ganttdiagramm</vt:lpstr>
      <vt:lpstr>Darstellung: Auflösung Ganttdiagramm</vt:lpstr>
      <vt:lpstr>Öffnen der Ressourcenansicht</vt:lpstr>
      <vt:lpstr>Reports</vt:lpstr>
      <vt:lpstr>Add-On WebViewer - Internet-Browser</vt:lpstr>
      <vt:lpstr>Add-On WebViewer - Smartphone</vt:lpstr>
      <vt:lpstr>Add-On Zeiterfassung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A-Plan</dc:title>
  <dc:creator>ilu935</dc:creator>
  <cp:lastModifiedBy>Steffen Jung</cp:lastModifiedBy>
  <cp:revision>13</cp:revision>
  <dcterms:created xsi:type="dcterms:W3CDTF">2022-08-03T10:53:03Z</dcterms:created>
  <dcterms:modified xsi:type="dcterms:W3CDTF">2023-01-20T22:09:34Z</dcterms:modified>
</cp:coreProperties>
</file>